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CCFF"/>
    <a:srgbClr val="E2AB10"/>
    <a:srgbClr val="FF9900"/>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80" d="100"/>
          <a:sy n="80" d="100"/>
        </p:scale>
        <p:origin x="1686" y="6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990C6-A24B-45D7-B3F0-99D3DE8963FA}"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314119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90C6-A24B-45D7-B3F0-99D3DE8963FA}"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318229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90C6-A24B-45D7-B3F0-99D3DE8963FA}"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270380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990C6-A24B-45D7-B3F0-99D3DE8963FA}"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249544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990C6-A24B-45D7-B3F0-99D3DE8963FA}" type="datetimeFigureOut">
              <a:rPr lang="en-US" smtClean="0"/>
              <a:pPr/>
              <a:t>9/3/2018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408791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F990C6-A24B-45D7-B3F0-99D3DE8963FA}" type="datetimeFigureOut">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363779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990C6-A24B-45D7-B3F0-99D3DE8963FA}" type="datetimeFigureOut">
              <a:rPr lang="en-US" smtClean="0"/>
              <a:pPr/>
              <a:t>9/3/2018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3167587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F990C6-A24B-45D7-B3F0-99D3DE8963FA}" type="datetimeFigureOut">
              <a:rPr lang="en-US" smtClean="0"/>
              <a:pPr/>
              <a:t>9/3/2018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187186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990C6-A24B-45D7-B3F0-99D3DE8963FA}" type="datetimeFigureOut">
              <a:rPr lang="en-US" smtClean="0"/>
              <a:pPr/>
              <a:t>9/3/2018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134989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90C6-A24B-45D7-B3F0-99D3DE8963FA}" type="datetimeFigureOut">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18947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990C6-A24B-45D7-B3F0-99D3DE8963FA}" type="datetimeFigureOut">
              <a:rPr lang="en-US" smtClean="0"/>
              <a:pPr/>
              <a:t>9/3/2018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013D0-4626-4A83-B977-628C969A9540}" type="slidenum">
              <a:rPr lang="en-US" smtClean="0"/>
              <a:pPr/>
              <a:t>‹#›</a:t>
            </a:fld>
            <a:endParaRPr lang="en-US"/>
          </a:p>
        </p:txBody>
      </p:sp>
    </p:spTree>
    <p:extLst>
      <p:ext uri="{BB962C8B-B14F-4D97-AF65-F5344CB8AC3E}">
        <p14:creationId xmlns:p14="http://schemas.microsoft.com/office/powerpoint/2010/main" val="2829015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AF990C6-A24B-45D7-B3F0-99D3DE8963FA}" type="datetimeFigureOut">
              <a:rPr lang="en-US" smtClean="0"/>
              <a:pPr/>
              <a:t>9/3/2018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30013D0-4626-4A83-B977-628C969A9540}" type="slidenum">
              <a:rPr lang="en-US" smtClean="0"/>
              <a:pPr/>
              <a:t>‹#›</a:t>
            </a:fld>
            <a:endParaRPr lang="en-US"/>
          </a:p>
        </p:txBody>
      </p:sp>
    </p:spTree>
    <p:extLst>
      <p:ext uri="{BB962C8B-B14F-4D97-AF65-F5344CB8AC3E}">
        <p14:creationId xmlns:p14="http://schemas.microsoft.com/office/powerpoint/2010/main" val="172925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wsletter1graphicscolor2.png"/>
          <p:cNvPicPr>
            <a:picLocks noChangeAspect="1"/>
          </p:cNvPicPr>
          <p:nvPr/>
        </p:nvPicPr>
        <p:blipFill>
          <a:blip r:embed="rId2" cstate="print"/>
          <a:stretch>
            <a:fillRect/>
          </a:stretch>
        </p:blipFill>
        <p:spPr>
          <a:xfrm>
            <a:off x="428" y="571"/>
            <a:ext cx="6857143" cy="9142858"/>
          </a:xfrm>
          <a:prstGeom prst="rect">
            <a:avLst/>
          </a:prstGeom>
        </p:spPr>
      </p:pic>
      <p:sp>
        <p:nvSpPr>
          <p:cNvPr id="3" name="Text Box 43"/>
          <p:cNvSpPr txBox="1">
            <a:spLocks noChangeArrowheads="1"/>
          </p:cNvSpPr>
          <p:nvPr/>
        </p:nvSpPr>
        <p:spPr bwMode="auto">
          <a:xfrm>
            <a:off x="173589" y="1438275"/>
            <a:ext cx="42291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400" dirty="0" smtClean="0">
                <a:latin typeface="Snap ITC" panose="04040A07060A02020202" pitchFamily="82" charset="0"/>
                <a:ea typeface="Times New Roman"/>
                <a:cs typeface="Times New Roman"/>
              </a:rPr>
              <a:t>September </a:t>
            </a:r>
            <a:r>
              <a:rPr lang="en-US" sz="1400" dirty="0" smtClean="0">
                <a:latin typeface="Snap ITC" panose="04040A07060A02020202" pitchFamily="82" charset="0"/>
                <a:ea typeface="Times New Roman"/>
                <a:cs typeface="Times New Roman"/>
              </a:rPr>
              <a:t>24-28</a:t>
            </a:r>
            <a:r>
              <a:rPr lang="en-US" sz="1400" smtClean="0">
                <a:latin typeface="Snap ITC" panose="04040A07060A02020202" pitchFamily="82" charset="0"/>
                <a:ea typeface="Times New Roman"/>
                <a:cs typeface="Times New Roman"/>
              </a:rPr>
              <a:t>, 2018</a:t>
            </a:r>
            <a:endParaRPr lang="en-US" sz="1400" dirty="0">
              <a:effectLst/>
              <a:latin typeface="Snap ITC" panose="04040A07060A02020202" pitchFamily="82" charset="0"/>
              <a:ea typeface="Times New Roman"/>
              <a:cs typeface="Times New Roman"/>
            </a:endParaRPr>
          </a:p>
        </p:txBody>
      </p:sp>
      <p:sp>
        <p:nvSpPr>
          <p:cNvPr id="4" name="TextBox 3"/>
          <p:cNvSpPr txBox="1"/>
          <p:nvPr/>
        </p:nvSpPr>
        <p:spPr>
          <a:xfrm>
            <a:off x="3552855" y="3743586"/>
            <a:ext cx="2819400" cy="430887"/>
          </a:xfrm>
          <a:prstGeom prst="rect">
            <a:avLst/>
          </a:prstGeom>
          <a:noFill/>
        </p:spPr>
        <p:txBody>
          <a:bodyPr wrap="square" rtlCol="0">
            <a:spAutoFit/>
          </a:bodyPr>
          <a:lstStyle/>
          <a:p>
            <a:pPr algn="ctr"/>
            <a:r>
              <a:rPr lang="en-US" sz="2200" b="1" dirty="0" smtClean="0">
                <a:latin typeface="KG Behind These Hazel Eyes" pitchFamily="2" charset="0"/>
              </a:rPr>
              <a:t>WEEKLY HOMEWORK</a:t>
            </a:r>
            <a:endParaRPr lang="en-US" sz="2200" b="1" dirty="0">
              <a:latin typeface="KG Behind These Hazel Eyes" pitchFamily="2" charset="0"/>
            </a:endParaRPr>
          </a:p>
        </p:txBody>
      </p:sp>
      <p:sp>
        <p:nvSpPr>
          <p:cNvPr id="5" name="TextBox 4"/>
          <p:cNvSpPr txBox="1"/>
          <p:nvPr/>
        </p:nvSpPr>
        <p:spPr>
          <a:xfrm>
            <a:off x="152400" y="1716063"/>
            <a:ext cx="3200400" cy="461665"/>
          </a:xfrm>
          <a:prstGeom prst="rect">
            <a:avLst/>
          </a:prstGeom>
          <a:noFill/>
        </p:spPr>
        <p:txBody>
          <a:bodyPr wrap="square" rtlCol="0">
            <a:spAutoFit/>
          </a:bodyPr>
          <a:lstStyle/>
          <a:p>
            <a:pPr algn="ctr"/>
            <a:r>
              <a:rPr lang="en-US" sz="2400" b="1" u="sng" dirty="0" smtClean="0">
                <a:latin typeface="KG Behind These Hazel Eyes" pitchFamily="2" charset="0"/>
              </a:rPr>
              <a:t>A Peek at Our Week</a:t>
            </a:r>
            <a:endParaRPr lang="en-US" sz="2400" b="1" u="sng" dirty="0">
              <a:latin typeface="KG Behind These Hazel Eyes" pitchFamily="2" charset="0"/>
            </a:endParaRPr>
          </a:p>
        </p:txBody>
      </p:sp>
      <p:sp>
        <p:nvSpPr>
          <p:cNvPr id="6" name="TextBox 5"/>
          <p:cNvSpPr txBox="1"/>
          <p:nvPr/>
        </p:nvSpPr>
        <p:spPr>
          <a:xfrm>
            <a:off x="4572000" y="6324600"/>
            <a:ext cx="1981200" cy="830997"/>
          </a:xfrm>
          <a:prstGeom prst="rect">
            <a:avLst/>
          </a:prstGeom>
          <a:noFill/>
        </p:spPr>
        <p:txBody>
          <a:bodyPr wrap="square" rtlCol="0">
            <a:spAutoFit/>
          </a:bodyPr>
          <a:lstStyle/>
          <a:p>
            <a:pPr algn="ctr"/>
            <a:r>
              <a:rPr lang="en-US" sz="2400" b="1" dirty="0" smtClean="0">
                <a:latin typeface="KG Behind These Hazel Eyes" pitchFamily="2" charset="0"/>
              </a:rPr>
              <a:t>Mark Your </a:t>
            </a:r>
          </a:p>
          <a:p>
            <a:pPr algn="ctr"/>
            <a:r>
              <a:rPr lang="en-US" sz="2400" b="1" dirty="0" smtClean="0">
                <a:latin typeface="KG Behind These Hazel Eyes" pitchFamily="2" charset="0"/>
              </a:rPr>
              <a:t>Calendar</a:t>
            </a:r>
            <a:endParaRPr lang="en-US" sz="2400" b="1" dirty="0">
              <a:latin typeface="KG Behind These Hazel Eyes" pitchFamily="2" charset="0"/>
            </a:endParaRPr>
          </a:p>
        </p:txBody>
      </p:sp>
      <p:sp>
        <p:nvSpPr>
          <p:cNvPr id="7" name="TextBox 6"/>
          <p:cNvSpPr txBox="1"/>
          <p:nvPr/>
        </p:nvSpPr>
        <p:spPr>
          <a:xfrm>
            <a:off x="3352801" y="1981200"/>
            <a:ext cx="430887" cy="762000"/>
          </a:xfrm>
          <a:prstGeom prst="rect">
            <a:avLst/>
          </a:prstGeom>
          <a:noFill/>
        </p:spPr>
        <p:txBody>
          <a:bodyPr vert="vert270" wrap="square" rtlCol="0">
            <a:spAutoFit/>
          </a:bodyPr>
          <a:lstStyle/>
          <a:p>
            <a:pPr algn="ctr"/>
            <a:r>
              <a:rPr lang="en-US" sz="1600" b="1" dirty="0" smtClean="0">
                <a:latin typeface="KG Behind These Hazel Eyes" pitchFamily="2" charset="0"/>
              </a:rPr>
              <a:t>MON</a:t>
            </a:r>
            <a:endParaRPr lang="en-US" sz="1600" b="1" dirty="0">
              <a:latin typeface="KG Behind These Hazel Eyes" pitchFamily="2" charset="0"/>
            </a:endParaRPr>
          </a:p>
        </p:txBody>
      </p:sp>
      <p:sp>
        <p:nvSpPr>
          <p:cNvPr id="8" name="TextBox 7"/>
          <p:cNvSpPr txBox="1"/>
          <p:nvPr/>
        </p:nvSpPr>
        <p:spPr>
          <a:xfrm>
            <a:off x="3352800" y="2667000"/>
            <a:ext cx="430887" cy="762000"/>
          </a:xfrm>
          <a:prstGeom prst="rect">
            <a:avLst/>
          </a:prstGeom>
          <a:noFill/>
        </p:spPr>
        <p:txBody>
          <a:bodyPr vert="vert270" wrap="square" rtlCol="0">
            <a:spAutoFit/>
          </a:bodyPr>
          <a:lstStyle/>
          <a:p>
            <a:pPr algn="ctr"/>
            <a:r>
              <a:rPr lang="en-US" sz="1600" b="1" dirty="0" smtClean="0">
                <a:latin typeface="KG Behind These Hazel Eyes" pitchFamily="2" charset="0"/>
              </a:rPr>
              <a:t>TUE</a:t>
            </a:r>
            <a:endParaRPr lang="en-US" sz="1600" b="1" dirty="0">
              <a:latin typeface="KG Behind These Hazel Eyes" pitchFamily="2" charset="0"/>
            </a:endParaRPr>
          </a:p>
        </p:txBody>
      </p:sp>
      <p:sp>
        <p:nvSpPr>
          <p:cNvPr id="9" name="TextBox 8"/>
          <p:cNvSpPr txBox="1"/>
          <p:nvPr/>
        </p:nvSpPr>
        <p:spPr>
          <a:xfrm>
            <a:off x="3352800" y="3429000"/>
            <a:ext cx="430887" cy="762000"/>
          </a:xfrm>
          <a:prstGeom prst="rect">
            <a:avLst/>
          </a:prstGeom>
          <a:noFill/>
        </p:spPr>
        <p:txBody>
          <a:bodyPr vert="vert270" wrap="square" rtlCol="0">
            <a:spAutoFit/>
          </a:bodyPr>
          <a:lstStyle/>
          <a:p>
            <a:pPr algn="ctr"/>
            <a:endParaRPr lang="en-US" sz="1600" b="1" dirty="0">
              <a:latin typeface="KG Behind These Hazel Eyes" pitchFamily="2" charset="0"/>
            </a:endParaRPr>
          </a:p>
        </p:txBody>
      </p:sp>
      <p:sp>
        <p:nvSpPr>
          <p:cNvPr id="10" name="TextBox 9"/>
          <p:cNvSpPr txBox="1"/>
          <p:nvPr/>
        </p:nvSpPr>
        <p:spPr>
          <a:xfrm>
            <a:off x="3322380" y="4152900"/>
            <a:ext cx="400110" cy="762000"/>
          </a:xfrm>
          <a:prstGeom prst="rect">
            <a:avLst/>
          </a:prstGeom>
          <a:noFill/>
        </p:spPr>
        <p:txBody>
          <a:bodyPr vert="vert270" wrap="square" rtlCol="0">
            <a:spAutoFit/>
          </a:bodyPr>
          <a:lstStyle/>
          <a:p>
            <a:pPr algn="ctr"/>
            <a:r>
              <a:rPr lang="en-US" sz="1400" b="1" dirty="0" smtClean="0">
                <a:latin typeface="KG Behind These Hazel Eyes" pitchFamily="2" charset="0"/>
              </a:rPr>
              <a:t>MON-THU</a:t>
            </a:r>
            <a:endParaRPr lang="en-US" sz="1400" b="1" dirty="0">
              <a:latin typeface="KG Behind These Hazel Eyes" pitchFamily="2" charset="0"/>
            </a:endParaRPr>
          </a:p>
        </p:txBody>
      </p:sp>
      <p:sp>
        <p:nvSpPr>
          <p:cNvPr id="11" name="TextBox 10"/>
          <p:cNvSpPr txBox="1"/>
          <p:nvPr/>
        </p:nvSpPr>
        <p:spPr>
          <a:xfrm>
            <a:off x="3352800" y="4876800"/>
            <a:ext cx="400110" cy="762000"/>
          </a:xfrm>
          <a:prstGeom prst="rect">
            <a:avLst/>
          </a:prstGeom>
          <a:noFill/>
        </p:spPr>
        <p:txBody>
          <a:bodyPr vert="vert270" wrap="square" rtlCol="0">
            <a:spAutoFit/>
          </a:bodyPr>
          <a:lstStyle/>
          <a:p>
            <a:pPr algn="ctr"/>
            <a:r>
              <a:rPr lang="en-US" sz="1400" b="1" dirty="0" smtClean="0">
                <a:latin typeface="KG Behind These Hazel Eyes" pitchFamily="2" charset="0"/>
              </a:rPr>
              <a:t>Friday</a:t>
            </a:r>
            <a:endParaRPr lang="en-US" sz="1400" b="1" dirty="0">
              <a:latin typeface="KG Behind These Hazel Eyes" pitchFamily="2" charset="0"/>
            </a:endParaRPr>
          </a:p>
        </p:txBody>
      </p:sp>
      <p:sp>
        <p:nvSpPr>
          <p:cNvPr id="12" name="TextBox 11"/>
          <p:cNvSpPr txBox="1"/>
          <p:nvPr/>
        </p:nvSpPr>
        <p:spPr>
          <a:xfrm>
            <a:off x="3733800" y="1981200"/>
            <a:ext cx="2895600" cy="261610"/>
          </a:xfrm>
          <a:prstGeom prst="rect">
            <a:avLst/>
          </a:prstGeom>
          <a:noFill/>
        </p:spPr>
        <p:txBody>
          <a:bodyPr wrap="square" rtlCol="0">
            <a:spAutoFit/>
          </a:bodyPr>
          <a:lstStyle/>
          <a:p>
            <a:pPr>
              <a:buFont typeface="Arial" pitchFamily="34" charset="0"/>
              <a:buChar char="•"/>
            </a:pPr>
            <a:endParaRPr lang="en-US" sz="1100" dirty="0"/>
          </a:p>
        </p:txBody>
      </p:sp>
      <p:sp>
        <p:nvSpPr>
          <p:cNvPr id="13" name="TextBox 12"/>
          <p:cNvSpPr txBox="1"/>
          <p:nvPr/>
        </p:nvSpPr>
        <p:spPr>
          <a:xfrm>
            <a:off x="3733800" y="2710190"/>
            <a:ext cx="2895600" cy="261610"/>
          </a:xfrm>
          <a:prstGeom prst="rect">
            <a:avLst/>
          </a:prstGeom>
          <a:noFill/>
        </p:spPr>
        <p:txBody>
          <a:bodyPr wrap="square" rtlCol="0">
            <a:spAutoFit/>
          </a:bodyPr>
          <a:lstStyle/>
          <a:p>
            <a:pPr>
              <a:buFont typeface="Arial" pitchFamily="34" charset="0"/>
              <a:buChar char="•"/>
            </a:pPr>
            <a:endParaRPr lang="en-US" sz="1100" dirty="0"/>
          </a:p>
        </p:txBody>
      </p:sp>
      <p:sp>
        <p:nvSpPr>
          <p:cNvPr id="14" name="TextBox 13"/>
          <p:cNvSpPr txBox="1"/>
          <p:nvPr/>
        </p:nvSpPr>
        <p:spPr>
          <a:xfrm>
            <a:off x="3733800" y="3429000"/>
            <a:ext cx="2895600" cy="261610"/>
          </a:xfrm>
          <a:prstGeom prst="rect">
            <a:avLst/>
          </a:prstGeom>
          <a:noFill/>
        </p:spPr>
        <p:txBody>
          <a:bodyPr wrap="square" rtlCol="0">
            <a:spAutoFit/>
          </a:bodyPr>
          <a:lstStyle/>
          <a:p>
            <a:endParaRPr lang="en-US" sz="1100" dirty="0"/>
          </a:p>
        </p:txBody>
      </p:sp>
      <p:sp>
        <p:nvSpPr>
          <p:cNvPr id="15" name="TextBox 14"/>
          <p:cNvSpPr txBox="1"/>
          <p:nvPr/>
        </p:nvSpPr>
        <p:spPr>
          <a:xfrm>
            <a:off x="3729990" y="4206255"/>
            <a:ext cx="2895600" cy="261610"/>
          </a:xfrm>
          <a:prstGeom prst="rect">
            <a:avLst/>
          </a:prstGeom>
          <a:noFill/>
        </p:spPr>
        <p:txBody>
          <a:bodyPr wrap="square" rtlCol="0">
            <a:spAutoFit/>
          </a:bodyPr>
          <a:lstStyle/>
          <a:p>
            <a:pPr>
              <a:buFont typeface="Arial" pitchFamily="34" charset="0"/>
              <a:buChar char="•"/>
            </a:pPr>
            <a:endParaRPr lang="en-US" sz="1100" dirty="0"/>
          </a:p>
        </p:txBody>
      </p:sp>
      <p:sp>
        <p:nvSpPr>
          <p:cNvPr id="19" name="TextBox 18"/>
          <p:cNvSpPr txBox="1"/>
          <p:nvPr/>
        </p:nvSpPr>
        <p:spPr>
          <a:xfrm>
            <a:off x="125944" y="2054698"/>
            <a:ext cx="3124200" cy="1015663"/>
          </a:xfrm>
          <a:prstGeom prst="rect">
            <a:avLst/>
          </a:prstGeom>
          <a:noFill/>
        </p:spPr>
        <p:txBody>
          <a:bodyPr wrap="square" rtlCol="0">
            <a:spAutoFit/>
          </a:bodyPr>
          <a:lstStyle/>
          <a:p>
            <a:r>
              <a:rPr lang="en-US" b="1" dirty="0" smtClean="0">
                <a:latin typeface="KG Behind These Hazel Eyes" pitchFamily="2" charset="0"/>
              </a:rPr>
              <a:t>Writing</a:t>
            </a:r>
            <a:r>
              <a:rPr lang="en-US" u="sng" dirty="0" smtClean="0">
                <a:latin typeface="KG Behind These Hazel Eyes" pitchFamily="2" charset="0"/>
              </a:rPr>
              <a:t>:</a:t>
            </a:r>
            <a:r>
              <a:rPr lang="en-US" dirty="0" smtClean="0">
                <a:latin typeface="KG Behind These Hazel Eyes" pitchFamily="2" charset="0"/>
              </a:rPr>
              <a:t>: </a:t>
            </a:r>
            <a:r>
              <a:rPr lang="en-US" i="1" dirty="0" smtClean="0">
                <a:latin typeface="KG Behind These Hazel Eyes" pitchFamily="2" charset="0"/>
              </a:rPr>
              <a:t>Opinion Paragraph</a:t>
            </a:r>
          </a:p>
          <a:p>
            <a:r>
              <a:rPr lang="en-US" sz="1400" dirty="0" smtClean="0"/>
              <a:t>This week students will write and revise opinion paragraphs using the parts of a stoplight paragraph. </a:t>
            </a:r>
          </a:p>
        </p:txBody>
      </p:sp>
      <p:sp>
        <p:nvSpPr>
          <p:cNvPr id="20" name="TextBox 19"/>
          <p:cNvSpPr txBox="1"/>
          <p:nvPr/>
        </p:nvSpPr>
        <p:spPr>
          <a:xfrm>
            <a:off x="125944" y="3411802"/>
            <a:ext cx="3124200" cy="2000548"/>
          </a:xfrm>
          <a:prstGeom prst="rect">
            <a:avLst/>
          </a:prstGeom>
          <a:noFill/>
        </p:spPr>
        <p:txBody>
          <a:bodyPr wrap="square" rtlCol="0">
            <a:spAutoFit/>
          </a:bodyPr>
          <a:lstStyle/>
          <a:p>
            <a:r>
              <a:rPr lang="en-US" sz="2000" b="1" dirty="0" smtClean="0">
                <a:latin typeface="KG Behind These Hazel Eyes" pitchFamily="2" charset="0"/>
              </a:rPr>
              <a:t>Social Living</a:t>
            </a:r>
            <a:r>
              <a:rPr lang="en-US" sz="2000" u="sng" dirty="0" smtClean="0">
                <a:latin typeface="KG Behind These Hazel Eyes" pitchFamily="2" charset="0"/>
              </a:rPr>
              <a:t>:</a:t>
            </a:r>
            <a:r>
              <a:rPr lang="en-US" sz="2000" dirty="0" smtClean="0">
                <a:latin typeface="KG Behind These Hazel Eyes" pitchFamily="2" charset="0"/>
              </a:rPr>
              <a:t> </a:t>
            </a:r>
            <a:r>
              <a:rPr lang="en-US" sz="2000" i="1" dirty="0" smtClean="0">
                <a:latin typeface="KG Behind These Hazel Eyes" pitchFamily="2" charset="0"/>
              </a:rPr>
              <a:t>Community</a:t>
            </a:r>
          </a:p>
          <a:p>
            <a:r>
              <a:rPr lang="en-US" sz="1400" dirty="0" smtClean="0">
                <a:latin typeface="Calibri" panose="020F0502020204030204" pitchFamily="34" charset="0"/>
              </a:rPr>
              <a:t>Students will discuss in detail the roles, responsibilities and services that community helpers provide to make our town a productive and orderly community. </a:t>
            </a:r>
          </a:p>
          <a:p>
            <a:endParaRPr lang="en-US" sz="2000" i="1" dirty="0">
              <a:latin typeface="KG Behind These Hazel Eyes" pitchFamily="2" charset="0"/>
            </a:endParaRPr>
          </a:p>
          <a:p>
            <a:endParaRPr lang="en-US" sz="1400" i="1" dirty="0" smtClean="0">
              <a:latin typeface="KG Behind These Hazel Eyes" pitchFamily="2" charset="0"/>
            </a:endParaRPr>
          </a:p>
        </p:txBody>
      </p:sp>
      <p:sp>
        <p:nvSpPr>
          <p:cNvPr id="21" name="TextBox 20"/>
          <p:cNvSpPr txBox="1"/>
          <p:nvPr/>
        </p:nvSpPr>
        <p:spPr>
          <a:xfrm>
            <a:off x="211702" y="6311377"/>
            <a:ext cx="3048000" cy="2554545"/>
          </a:xfrm>
          <a:prstGeom prst="rect">
            <a:avLst/>
          </a:prstGeom>
          <a:noFill/>
        </p:spPr>
        <p:txBody>
          <a:bodyPr wrap="square" rtlCol="0">
            <a:spAutoFit/>
          </a:bodyPr>
          <a:lstStyle/>
          <a:p>
            <a:r>
              <a:rPr lang="en-US" sz="1000" dirty="0" smtClean="0"/>
              <a:t>Last week first grade went on a field trip to the Sheriff’s office, Capitol One Bank, Courthouse, Fire Department, </a:t>
            </a:r>
          </a:p>
          <a:p>
            <a:r>
              <a:rPr lang="en-US" sz="1000" dirty="0" smtClean="0"/>
              <a:t>Library, and Assumption Hospital.  We had a blast!  I was so proud of the questions and comments that our young children had.  I would like to give a special shout out to the organizations and businesses that hosted us for being so generous in their time, support, patience and even their heart-felt presents for each child.  Napoleonville is a beautiful community that is maintained by the honorable efforts of the many individuals that we met last Thursday.  While we did not have time to visit the post office, children who returned their envelopes last Wednesday should receive their letter in the mail this week.  To further extend students understanding of community helpers, their homework this week is to interview one. </a:t>
            </a:r>
          </a:p>
        </p:txBody>
      </p:sp>
      <p:sp>
        <p:nvSpPr>
          <p:cNvPr id="24" name="TextBox 23"/>
          <p:cNvSpPr txBox="1"/>
          <p:nvPr/>
        </p:nvSpPr>
        <p:spPr>
          <a:xfrm>
            <a:off x="457200" y="482025"/>
            <a:ext cx="4038600" cy="584775"/>
          </a:xfrm>
          <a:prstGeom prst="rect">
            <a:avLst/>
          </a:prstGeom>
          <a:noFill/>
        </p:spPr>
        <p:txBody>
          <a:bodyPr wrap="square" rtlCol="0">
            <a:spAutoFit/>
          </a:bodyPr>
          <a:lstStyle/>
          <a:p>
            <a:pPr algn="ctr"/>
            <a:r>
              <a:rPr lang="en-US" sz="3200" b="1" dirty="0" smtClean="0">
                <a:latin typeface="Jokerman" panose="04090605060D06020702" pitchFamily="82" charset="0"/>
              </a:rPr>
              <a:t>Peek At Our Week</a:t>
            </a:r>
            <a:endParaRPr lang="en-US" sz="3200" b="1" dirty="0">
              <a:latin typeface="Jokerman" panose="04090605060D06020702" pitchFamily="82" charset="0"/>
            </a:endParaRPr>
          </a:p>
        </p:txBody>
      </p:sp>
      <p:sp>
        <p:nvSpPr>
          <p:cNvPr id="25" name="Text Box 43"/>
          <p:cNvSpPr txBox="1">
            <a:spLocks noChangeArrowheads="1"/>
          </p:cNvSpPr>
          <p:nvPr/>
        </p:nvSpPr>
        <p:spPr bwMode="auto">
          <a:xfrm>
            <a:off x="4838700" y="295275"/>
            <a:ext cx="17145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gn="ctr">
              <a:spcBef>
                <a:spcPts val="0"/>
              </a:spcBef>
              <a:spcAft>
                <a:spcPts val="0"/>
              </a:spcAft>
            </a:pPr>
            <a:r>
              <a:rPr lang="en-US" sz="1600" b="1" dirty="0" smtClean="0">
                <a:latin typeface="Trebuchet MS"/>
                <a:ea typeface="Times New Roman"/>
                <a:cs typeface="Times New Roman"/>
              </a:rPr>
              <a:t>Michelle Lewis</a:t>
            </a:r>
          </a:p>
          <a:p>
            <a:pPr marL="0" marR="0" algn="ctr">
              <a:spcBef>
                <a:spcPts val="0"/>
              </a:spcBef>
              <a:spcAft>
                <a:spcPts val="0"/>
              </a:spcAft>
            </a:pPr>
            <a:r>
              <a:rPr lang="en-US" sz="1200" b="1" dirty="0" smtClean="0">
                <a:latin typeface="Trebuchet MS"/>
                <a:ea typeface="Times New Roman"/>
                <a:cs typeface="Times New Roman"/>
              </a:rPr>
              <a:t>1</a:t>
            </a:r>
            <a:r>
              <a:rPr lang="en-US" sz="1200" b="1" baseline="30000" dirty="0" smtClean="0">
                <a:latin typeface="Trebuchet MS"/>
                <a:ea typeface="Times New Roman"/>
                <a:cs typeface="Times New Roman"/>
              </a:rPr>
              <a:t>st</a:t>
            </a:r>
            <a:r>
              <a:rPr lang="en-US" sz="1200" b="1" dirty="0" smtClean="0">
                <a:latin typeface="Trebuchet MS"/>
                <a:ea typeface="Times New Roman"/>
                <a:cs typeface="Times New Roman"/>
              </a:rPr>
              <a:t> Grade</a:t>
            </a:r>
          </a:p>
          <a:p>
            <a:pPr marL="0" marR="0" algn="ctr">
              <a:spcBef>
                <a:spcPts val="0"/>
              </a:spcBef>
              <a:spcAft>
                <a:spcPts val="0"/>
              </a:spcAft>
            </a:pPr>
            <a:endParaRPr lang="en-US" sz="800" b="1" dirty="0" smtClean="0">
              <a:latin typeface="Trebuchet MS"/>
              <a:ea typeface="Times New Roman"/>
              <a:cs typeface="Times New Roman"/>
            </a:endParaRPr>
          </a:p>
          <a:p>
            <a:pPr marL="0" marR="0" algn="ctr">
              <a:spcBef>
                <a:spcPts val="0"/>
              </a:spcBef>
              <a:spcAft>
                <a:spcPts val="0"/>
              </a:spcAft>
            </a:pPr>
            <a:r>
              <a:rPr lang="en-US" sz="1000" b="1" dirty="0" smtClean="0">
                <a:latin typeface="Trebuchet MS"/>
                <a:ea typeface="Times New Roman"/>
                <a:cs typeface="Times New Roman"/>
              </a:rPr>
              <a:t>985-688-5955</a:t>
            </a:r>
          </a:p>
          <a:p>
            <a:pPr marL="0" marR="0" algn="ctr">
              <a:spcBef>
                <a:spcPts val="0"/>
              </a:spcBef>
              <a:spcAft>
                <a:spcPts val="0"/>
              </a:spcAft>
            </a:pPr>
            <a:r>
              <a:rPr lang="en-US" sz="1000" b="1" dirty="0" smtClean="0">
                <a:latin typeface="Trebuchet MS"/>
                <a:ea typeface="Times New Roman"/>
                <a:cs typeface="Times New Roman"/>
              </a:rPr>
              <a:t>mlirette@assumptionschools.com</a:t>
            </a:r>
          </a:p>
          <a:p>
            <a:pPr marL="0" marR="0" algn="ctr">
              <a:spcBef>
                <a:spcPts val="0"/>
              </a:spcBef>
              <a:spcAft>
                <a:spcPts val="0"/>
              </a:spcAft>
            </a:pPr>
            <a:endParaRPr lang="en-US" sz="1000" b="1" dirty="0" smtClean="0">
              <a:latin typeface="Trebuchet MS"/>
              <a:ea typeface="Times New Roman"/>
              <a:cs typeface="Times New Roman"/>
            </a:endParaRPr>
          </a:p>
          <a:p>
            <a:pPr marL="0" marR="0" algn="ctr">
              <a:spcBef>
                <a:spcPts val="0"/>
              </a:spcBef>
              <a:spcAft>
                <a:spcPts val="0"/>
              </a:spcAft>
            </a:pPr>
            <a:endParaRPr lang="en-US" sz="1600" b="1" dirty="0">
              <a:effectLst/>
              <a:latin typeface="Trebuchet MS"/>
              <a:ea typeface="Times New Roman"/>
              <a:cs typeface="Times New Roman"/>
            </a:endParaRPr>
          </a:p>
        </p:txBody>
      </p:sp>
      <p:sp>
        <p:nvSpPr>
          <p:cNvPr id="26" name="TextBox 25"/>
          <p:cNvSpPr txBox="1"/>
          <p:nvPr/>
        </p:nvSpPr>
        <p:spPr>
          <a:xfrm>
            <a:off x="152400" y="5715000"/>
            <a:ext cx="3048000" cy="461665"/>
          </a:xfrm>
          <a:prstGeom prst="rect">
            <a:avLst/>
          </a:prstGeom>
          <a:noFill/>
        </p:spPr>
        <p:txBody>
          <a:bodyPr wrap="square" rtlCol="0">
            <a:spAutoFit/>
          </a:bodyPr>
          <a:lstStyle/>
          <a:p>
            <a:pPr algn="r"/>
            <a:r>
              <a:rPr lang="en-US" sz="2400" b="1" dirty="0" smtClean="0">
                <a:latin typeface="KG Behind These Hazel Eyes" pitchFamily="2" charset="0"/>
              </a:rPr>
              <a:t> Teacher’s Desk</a:t>
            </a:r>
            <a:endParaRPr lang="en-US" sz="2400" b="1" dirty="0">
              <a:latin typeface="KG Behind These Hazel Eyes" pitchFamily="2" charset="0"/>
            </a:endParaRPr>
          </a:p>
        </p:txBody>
      </p:sp>
      <p:sp>
        <p:nvSpPr>
          <p:cNvPr id="27" name="TextBox 26"/>
          <p:cNvSpPr txBox="1"/>
          <p:nvPr/>
        </p:nvSpPr>
        <p:spPr>
          <a:xfrm rot="21065181">
            <a:off x="229000" y="5643943"/>
            <a:ext cx="848021" cy="338554"/>
          </a:xfrm>
          <a:prstGeom prst="rect">
            <a:avLst/>
          </a:prstGeom>
          <a:noFill/>
        </p:spPr>
        <p:txBody>
          <a:bodyPr wrap="square" rtlCol="0">
            <a:spAutoFit/>
          </a:bodyPr>
          <a:lstStyle/>
          <a:p>
            <a:r>
              <a:rPr lang="en-US" sz="1600" dirty="0" smtClean="0">
                <a:latin typeface="KG Behind These Hazel Eyes" pitchFamily="2" charset="0"/>
              </a:rPr>
              <a:t>From </a:t>
            </a:r>
            <a:endParaRPr lang="en-US" sz="1600" dirty="0">
              <a:latin typeface="KG Behind These Hazel Eyes" pitchFamily="2" charset="0"/>
            </a:endParaRPr>
          </a:p>
        </p:txBody>
      </p:sp>
      <p:sp>
        <p:nvSpPr>
          <p:cNvPr id="28" name="TextBox 27"/>
          <p:cNvSpPr txBox="1"/>
          <p:nvPr/>
        </p:nvSpPr>
        <p:spPr>
          <a:xfrm rot="21065181">
            <a:off x="383290" y="5820586"/>
            <a:ext cx="535096" cy="338554"/>
          </a:xfrm>
          <a:prstGeom prst="rect">
            <a:avLst/>
          </a:prstGeom>
          <a:noFill/>
        </p:spPr>
        <p:txBody>
          <a:bodyPr wrap="square" rtlCol="0">
            <a:spAutoFit/>
          </a:bodyPr>
          <a:lstStyle/>
          <a:p>
            <a:r>
              <a:rPr lang="en-US" sz="1600" dirty="0" smtClean="0">
                <a:latin typeface="KG Behind These Hazel Eyes" pitchFamily="2" charset="0"/>
              </a:rPr>
              <a:t>the</a:t>
            </a:r>
            <a:endParaRPr lang="en-US" sz="1600" dirty="0">
              <a:latin typeface="KG Behind These Hazel Eyes" pitchFamily="2" charset="0"/>
            </a:endParaRPr>
          </a:p>
        </p:txBody>
      </p:sp>
      <p:sp>
        <p:nvSpPr>
          <p:cNvPr id="31" name="TextBox 30"/>
          <p:cNvSpPr txBox="1"/>
          <p:nvPr/>
        </p:nvSpPr>
        <p:spPr>
          <a:xfrm>
            <a:off x="3467259" y="7187489"/>
            <a:ext cx="3459008" cy="1754326"/>
          </a:xfrm>
          <a:prstGeom prst="rect">
            <a:avLst/>
          </a:prstGeom>
          <a:noFill/>
        </p:spPr>
        <p:txBody>
          <a:bodyPr wrap="square" rtlCol="0">
            <a:spAutoFit/>
          </a:bodyPr>
          <a:lstStyle/>
          <a:p>
            <a:pPr algn="ctr"/>
            <a:r>
              <a:rPr lang="en-US" dirty="0" smtClean="0"/>
              <a:t>Thursday, Sept. 28 </a:t>
            </a:r>
          </a:p>
          <a:p>
            <a:pPr algn="ctr"/>
            <a:r>
              <a:rPr lang="en-US" dirty="0" smtClean="0"/>
              <a:t>in class </a:t>
            </a:r>
          </a:p>
          <a:p>
            <a:pPr algn="ctr"/>
            <a:r>
              <a:rPr lang="en-US" dirty="0"/>
              <a:t>o</a:t>
            </a:r>
            <a:r>
              <a:rPr lang="en-US" dirty="0" smtClean="0"/>
              <a:t>pinion writing (graded)</a:t>
            </a:r>
          </a:p>
          <a:p>
            <a:endParaRPr lang="en-US" dirty="0"/>
          </a:p>
          <a:p>
            <a:pPr algn="ctr"/>
            <a:r>
              <a:rPr lang="en-US" dirty="0" smtClean="0"/>
              <a:t>Friday, Sept. 29</a:t>
            </a:r>
          </a:p>
          <a:p>
            <a:pPr algn="ctr"/>
            <a:r>
              <a:rPr lang="en-US" dirty="0" smtClean="0"/>
              <a:t> Community Helpers test</a:t>
            </a:r>
            <a:endParaRPr lang="en-US" dirty="0"/>
          </a:p>
        </p:txBody>
      </p:sp>
      <p:sp>
        <p:nvSpPr>
          <p:cNvPr id="32" name="TextBox 31"/>
          <p:cNvSpPr txBox="1"/>
          <p:nvPr/>
        </p:nvSpPr>
        <p:spPr>
          <a:xfrm>
            <a:off x="3833264" y="5074226"/>
            <a:ext cx="2895600" cy="261610"/>
          </a:xfrm>
          <a:prstGeom prst="rect">
            <a:avLst/>
          </a:prstGeom>
          <a:noFill/>
        </p:spPr>
        <p:txBody>
          <a:bodyPr wrap="square" rtlCol="0">
            <a:spAutoFit/>
          </a:bodyPr>
          <a:lstStyle/>
          <a:p>
            <a:pPr>
              <a:buFont typeface="Arial" pitchFamily="34" charset="0"/>
              <a:buChar char="•"/>
            </a:pPr>
            <a:r>
              <a:rPr lang="en-US" sz="1100" dirty="0" smtClean="0"/>
              <a:t> Homework Due</a:t>
            </a:r>
            <a:endParaRPr lang="en-US" sz="1100" dirty="0"/>
          </a:p>
        </p:txBody>
      </p:sp>
      <p:pic>
        <p:nvPicPr>
          <p:cNvPr id="16" name="Picture 15"/>
          <p:cNvPicPr>
            <a:picLocks noChangeAspect="1"/>
          </p:cNvPicPr>
          <p:nvPr/>
        </p:nvPicPr>
        <p:blipFill>
          <a:blip r:embed="rId3"/>
          <a:stretch>
            <a:fillRect/>
          </a:stretch>
        </p:blipFill>
        <p:spPr>
          <a:xfrm>
            <a:off x="3347689" y="1679579"/>
            <a:ext cx="3277901" cy="1981938"/>
          </a:xfrm>
          <a:prstGeom prst="rect">
            <a:avLst/>
          </a:prstGeom>
        </p:spPr>
      </p:pic>
      <p:sp>
        <p:nvSpPr>
          <p:cNvPr id="29" name="TextBox 28"/>
          <p:cNvSpPr txBox="1"/>
          <p:nvPr/>
        </p:nvSpPr>
        <p:spPr>
          <a:xfrm>
            <a:off x="3752680" y="4356237"/>
            <a:ext cx="2895600" cy="338554"/>
          </a:xfrm>
          <a:prstGeom prst="rect">
            <a:avLst/>
          </a:prstGeom>
          <a:noFill/>
        </p:spPr>
        <p:txBody>
          <a:bodyPr wrap="square" rtlCol="0">
            <a:spAutoFit/>
          </a:bodyPr>
          <a:lstStyle/>
          <a:p>
            <a:r>
              <a:rPr lang="en-US" sz="1600" dirty="0"/>
              <a:t> </a:t>
            </a:r>
            <a:r>
              <a:rPr lang="en-US" sz="1600" b="1" dirty="0" smtClean="0"/>
              <a:t>Community Helper Interview</a:t>
            </a:r>
            <a:endParaRPr lang="en-US" sz="1600" b="1" dirty="0"/>
          </a:p>
        </p:txBody>
      </p:sp>
      <p:sp>
        <p:nvSpPr>
          <p:cNvPr id="17" name="Right Arrow 16"/>
          <p:cNvSpPr/>
          <p:nvPr/>
        </p:nvSpPr>
        <p:spPr>
          <a:xfrm>
            <a:off x="2100834" y="2792458"/>
            <a:ext cx="173243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266</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Jokerman</vt:lpstr>
      <vt:lpstr>KG Behind These Hazel Eyes</vt:lpstr>
      <vt:lpstr>Snap ITC</vt:lpstr>
      <vt:lpstr>Times New Roman</vt:lpstr>
      <vt:lpstr>Trebuchet MS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NPS Student</cp:lastModifiedBy>
  <cp:revision>69</cp:revision>
  <cp:lastPrinted>2013-09-20T12:40:23Z</cp:lastPrinted>
  <dcterms:created xsi:type="dcterms:W3CDTF">2013-09-18T12:26:31Z</dcterms:created>
  <dcterms:modified xsi:type="dcterms:W3CDTF">2018-09-03T17:14:15Z</dcterms:modified>
</cp:coreProperties>
</file>